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</p:sldMasterIdLst>
  <p:notesMasterIdLst>
    <p:notesMasterId r:id="rId14"/>
  </p:notesMasterIdLst>
  <p:sldIdLst>
    <p:sldId id="257" r:id="rId6"/>
    <p:sldId id="258" r:id="rId7"/>
    <p:sldId id="262" r:id="rId8"/>
    <p:sldId id="261" r:id="rId9"/>
    <p:sldId id="260" r:id="rId10"/>
    <p:sldId id="259" r:id="rId11"/>
    <p:sldId id="263" r:id="rId12"/>
    <p:sldId id="264" r:id="rId13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540" autoAdjust="0"/>
  </p:normalViewPr>
  <p:slideViewPr>
    <p:cSldViewPr snapToGrid="0">
      <p:cViewPr varScale="1">
        <p:scale>
          <a:sx n="60" d="100"/>
          <a:sy n="60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r">
              <a:defRPr sz="1200"/>
            </a:lvl1pPr>
          </a:lstStyle>
          <a:p>
            <a:fld id="{4291B55B-C682-4101-BBB6-9944846D873F}" type="datetimeFigureOut">
              <a:rPr lang="en-GB" smtClean="0"/>
              <a:pPr/>
              <a:t>06/02/2013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13" tIns="46557" rIns="93113" bIns="4655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3113" tIns="46557" rIns="93113" bIns="4655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r">
              <a:defRPr sz="1200"/>
            </a:lvl1pPr>
          </a:lstStyle>
          <a:p>
            <a:fld id="{17DF42AC-4666-4FAD-9033-5AA26307357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A6F17-48CB-4AD1-B662-BE808E75F05E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A6F17-48CB-4AD1-B662-BE808E75F05E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A6F17-48CB-4AD1-B662-BE808E75F05E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A6F17-48CB-4AD1-B662-BE808E75F05E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A6F17-48CB-4AD1-B662-BE808E75F05E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A6F17-48CB-4AD1-B662-BE808E75F05E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A6F17-48CB-4AD1-B662-BE808E75F05E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A6F17-48CB-4AD1-B662-BE808E75F05E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front com"/>
          <p:cNvPicPr>
            <a:picLocks noChangeAspect="1" noChangeArrowheads="1"/>
          </p:cNvPicPr>
          <p:nvPr userDrawn="1"/>
        </p:nvPicPr>
        <p:blipFill>
          <a:blip r:embed="rId2" cstate="print"/>
          <a:srcRect l="8195" t="3648" r="7840" b="7307"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1441450"/>
          </a:xfrm>
        </p:spPr>
        <p:txBody>
          <a:bodyPr/>
          <a:lstStyle>
            <a:lvl1pPr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357563"/>
            <a:ext cx="7775575" cy="1223962"/>
          </a:xfrm>
        </p:spPr>
        <p:txBody>
          <a:bodyPr/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688" y="142875"/>
            <a:ext cx="1871662" cy="5878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142875"/>
            <a:ext cx="5464175" cy="5878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632DA-2A73-451D-8BC8-151E4AB3642B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06/02/2013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29B94-99FD-44B1-8478-FED627735B99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7F01B-E373-478D-B91E-B1022FFA5A3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06/02/2013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AB0ED-E2E5-4989-B431-0BBBF5137844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12E02-0818-429E-80CA-0BC0E177A052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06/02/2013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32773-A82F-4062-8F96-B6FB829D0C45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5D461-323D-4F31-AC36-E81C55407D2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06/02/2013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D42B7-C964-41BE-92D0-6802E4EBD68E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D33C3-2825-4B92-A318-4EEB0F843E5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06/02/2013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E4890-7FB6-46B0-9369-1608D0BEC0E6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D96BE-26CE-4AB2-9204-D8FB2BB5220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06/02/2013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C608D-F04A-4342-B5BE-CC261AEF1C75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6D297-00E1-4DF2-BFD1-611F65110A1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06/02/2013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0075" y="651072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49558-FA1D-43A3-8822-10EEF8B8F58E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078EF-B9B1-40A6-8807-960494047573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06/02/2013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E96CF-CD06-468E-B26A-B261150D849F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5C036-282B-4C33-8267-6F6EBD59541B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06/02/2013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36753-96C9-4D8B-98D5-2F6726CBA527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3B52F-8405-4091-98EC-B30216E7789E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06/02/2013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5C8F7-DB09-4C69-B063-E02FED9D238E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0E2DA-D79A-4A68-90F2-0F0D1F5DD2E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06/02/2013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85184-2A85-4FF6-8A04-991F809A32D3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89138"/>
            <a:ext cx="3667125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1989138"/>
            <a:ext cx="3668712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ront com"/>
          <p:cNvPicPr>
            <a:picLocks noChangeAspect="1" noChangeArrowheads="1"/>
          </p:cNvPicPr>
          <p:nvPr/>
        </p:nvPicPr>
        <p:blipFill>
          <a:blip r:embed="rId13" cstate="print"/>
          <a:srcRect l="8195" t="3648" r="7840" b="77693"/>
          <a:stretch>
            <a:fillRect/>
          </a:stretch>
        </p:blipFill>
        <p:spPr bwMode="auto">
          <a:xfrm>
            <a:off x="0" y="0"/>
            <a:ext cx="9144000" cy="143668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42875"/>
            <a:ext cx="54006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89138"/>
            <a:ext cx="74882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EFD9301-0B47-418B-ACB0-AED8DC6695A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06/02/2013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54E2B02-429E-4C64-B210-2874D5648B45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800" dirty="0" smtClean="0"/>
              <a:t>Institutions Expert Group:</a:t>
            </a:r>
            <a:br>
              <a:rPr lang="en-GB" sz="4800" dirty="0" smtClean="0"/>
            </a:br>
            <a:r>
              <a:rPr lang="en-GB" sz="4800" dirty="0" smtClean="0"/>
              <a:t>Counterparty Process Mapping</a:t>
            </a:r>
            <a:endParaRPr lang="en-GB" sz="4800" dirty="0">
              <a:latin typeface="Calibri" pitchFamily="34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900113" y="4724400"/>
            <a:ext cx="266382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1700" dirty="0" smtClean="0">
                <a:solidFill>
                  <a:srgbClr val="FFFFFF"/>
                </a:solidFill>
              </a:rPr>
              <a:t>February 2013</a:t>
            </a:r>
            <a:endParaRPr lang="en-GB" sz="17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3750" y="85725"/>
            <a:ext cx="2935288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Box 8"/>
          <p:cNvSpPr txBox="1">
            <a:spLocks noChangeArrowheads="1"/>
          </p:cNvSpPr>
          <p:nvPr/>
        </p:nvSpPr>
        <p:spPr bwMode="auto">
          <a:xfrm>
            <a:off x="128588" y="139700"/>
            <a:ext cx="56372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3200" dirty="0" smtClean="0">
                <a:solidFill>
                  <a:prstClr val="black"/>
                </a:solidFill>
              </a:rPr>
              <a:t>Introduction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288B9B-C862-4A93-8CE6-43DD42DB7C6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65125" y="957263"/>
            <a:ext cx="853122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4553" y="1049988"/>
            <a:ext cx="8882694" cy="49377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74638" indent="-2746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This session will cover contract management processes including: </a:t>
            </a:r>
          </a:p>
          <a:p>
            <a:pPr marL="731838" lvl="1" indent="-274638">
              <a:spcAft>
                <a:spcPts val="600"/>
              </a:spcAft>
              <a:buFont typeface="Courier New" pitchFamily="49" charset="0"/>
              <a:buChar char="o"/>
            </a:pPr>
            <a:r>
              <a:rPr lang="en-GB" dirty="0" smtClean="0"/>
              <a:t>Contract Placement </a:t>
            </a:r>
          </a:p>
          <a:p>
            <a:pPr marL="731838" lvl="1" indent="-274638">
              <a:spcAft>
                <a:spcPts val="600"/>
              </a:spcAft>
              <a:buFont typeface="Courier New" pitchFamily="49" charset="0"/>
              <a:buChar char="o"/>
            </a:pPr>
            <a:r>
              <a:rPr lang="en-GB" dirty="0" smtClean="0"/>
              <a:t>Pre-Start Date Evidence and Milestone Management </a:t>
            </a:r>
          </a:p>
          <a:p>
            <a:pPr marL="731838" lvl="1" indent="-274638">
              <a:spcAft>
                <a:spcPts val="600"/>
              </a:spcAft>
              <a:buFont typeface="Courier New" pitchFamily="49" charset="0"/>
              <a:buChar char="o"/>
            </a:pPr>
            <a:r>
              <a:rPr lang="en-GB" dirty="0" smtClean="0"/>
              <a:t>Post-Start Date Contract Management</a:t>
            </a:r>
          </a:p>
          <a:p>
            <a:pPr marL="274638" indent="-2746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We will report back in a future session on Dispute Resolution; The Supplier Obligation and Payment processes</a:t>
            </a:r>
          </a:p>
          <a:p>
            <a:pPr marL="274638" indent="-2746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This session will not cover:</a:t>
            </a:r>
          </a:p>
          <a:p>
            <a:pPr marL="731838" lvl="1" indent="-274638">
              <a:spcAft>
                <a:spcPts val="600"/>
              </a:spcAft>
              <a:buFont typeface="Courier New" pitchFamily="49" charset="0"/>
              <a:buChar char="o"/>
            </a:pPr>
            <a:r>
              <a:rPr lang="en-GB" dirty="0" smtClean="0"/>
              <a:t>Timeframes for these processes</a:t>
            </a:r>
          </a:p>
          <a:p>
            <a:pPr marL="731838" lvl="1" indent="-274638">
              <a:spcAft>
                <a:spcPts val="600"/>
              </a:spcAft>
              <a:buFont typeface="Courier New" pitchFamily="49" charset="0"/>
              <a:buChar char="o"/>
            </a:pPr>
            <a:r>
              <a:rPr lang="en-GB" dirty="0" smtClean="0"/>
              <a:t>Drilling down into the detailed process that sits beneath these high-level process maps</a:t>
            </a:r>
          </a:p>
          <a:p>
            <a:pPr marL="731838" lvl="1" indent="-274638">
              <a:spcAft>
                <a:spcPts val="600"/>
              </a:spcAft>
              <a:buFont typeface="Courier New" pitchFamily="49" charset="0"/>
              <a:buChar char="o"/>
            </a:pPr>
            <a:r>
              <a:rPr lang="en-GB" dirty="0" smtClean="0"/>
              <a:t>Anything relating to payments and the functioning of the Supplier Obligation, which will be discussed in a future session</a:t>
            </a:r>
          </a:p>
          <a:p>
            <a:pPr marL="274638" indent="-2746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This exercise in mapping and testing counterparty processes will ensure that we understand how the counterparty will function and therefore what needs to be provided in the </a:t>
            </a:r>
            <a:r>
              <a:rPr lang="en-GB" sz="2000" b="1" dirty="0" smtClean="0"/>
              <a:t>governance framework</a:t>
            </a:r>
            <a:r>
              <a:rPr lang="en-GB" sz="2000" dirty="0" smtClean="0"/>
              <a:t>, as well as the skills needed to </a:t>
            </a:r>
            <a:r>
              <a:rPr lang="en-GB" sz="2000" b="1" dirty="0" smtClean="0"/>
              <a:t>staff and set-up the body</a:t>
            </a:r>
            <a:r>
              <a:rPr lang="en-GB" sz="2000" dirty="0" smtClean="0"/>
              <a:t>. </a:t>
            </a:r>
          </a:p>
          <a:p>
            <a:pPr marL="731838" lvl="1" indent="-274638">
              <a:spcAft>
                <a:spcPts val="600"/>
              </a:spcAft>
            </a:pPr>
            <a:endParaRPr lang="en-GB" sz="2400" dirty="0" smtClean="0"/>
          </a:p>
          <a:p>
            <a:pPr marL="274638" indent="-274638">
              <a:spcAft>
                <a:spcPts val="600"/>
              </a:spcAft>
            </a:pPr>
            <a:endParaRPr lang="en-GB" sz="2000" b="1" dirty="0" smtClean="0"/>
          </a:p>
          <a:p>
            <a:pPr marL="731838" lvl="1" indent="-274638">
              <a:spcAft>
                <a:spcPts val="600"/>
              </a:spcAft>
              <a:buFont typeface="+mj-lt"/>
              <a:buAutoNum type="arabicPeriod"/>
            </a:pPr>
            <a:endParaRPr lang="en-GB" sz="2000" dirty="0" smtClean="0"/>
          </a:p>
          <a:p>
            <a:pPr marL="731838" lvl="1" indent="-274638">
              <a:spcAft>
                <a:spcPts val="600"/>
              </a:spcAft>
              <a:buFont typeface="+mj-lt"/>
              <a:buAutoNum type="arabicPeriod"/>
            </a:pPr>
            <a:endParaRPr lang="en-GB" sz="2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50607" y="6476104"/>
            <a:ext cx="86599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EMR Expert Group papers are not a statement of Government policy or policy intent.</a:t>
            </a:r>
            <a:endParaRPr lang="en-GB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3750" y="85725"/>
            <a:ext cx="2935288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Box 8"/>
          <p:cNvSpPr txBox="1">
            <a:spLocks noChangeArrowheads="1"/>
          </p:cNvSpPr>
          <p:nvPr/>
        </p:nvSpPr>
        <p:spPr bwMode="auto">
          <a:xfrm>
            <a:off x="128588" y="139700"/>
            <a:ext cx="56372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3200" dirty="0" smtClean="0">
                <a:solidFill>
                  <a:prstClr val="black"/>
                </a:solidFill>
              </a:rPr>
              <a:t>Points for Discussion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288B9B-C862-4A93-8CE6-43DD42DB7C6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65125" y="957263"/>
            <a:ext cx="853122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214125" y="1460346"/>
            <a:ext cx="8229600" cy="4525963"/>
          </a:xfrm>
          <a:prstGeom prst="rect">
            <a:avLst/>
          </a:prstGeom>
        </p:spPr>
        <p:txBody>
          <a:bodyPr/>
          <a:lstStyle/>
          <a:p>
            <a:pPr marL="9144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 a focus on contract management functions only:</a:t>
            </a:r>
          </a:p>
          <a:p>
            <a:pPr marL="9144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 there anything significant missing from these high-level processes?</a:t>
            </a:r>
          </a:p>
          <a:p>
            <a:pPr marL="9144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Referring to the purple diamonds where decisions are taken, what sorts of factors would industry want to see taken into account by the Counterparty in taking these decisions?</a:t>
            </a:r>
          </a:p>
          <a:p>
            <a:pPr marL="9144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other processes would the Group want to have sight of (or what would be necessary) to guide industry’s understanding of:</a:t>
            </a:r>
          </a:p>
          <a:p>
            <a:pPr marL="1314450" marR="0" lvl="2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systems changes might be necessary to enable readiness by the time the Counterparty is operational?</a:t>
            </a:r>
          </a:p>
          <a:p>
            <a:pPr marL="1314450" marR="0" lvl="2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would industry need from Government in order to start the process of system changes to meet the proposed timetable of July 2014?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607" y="6476104"/>
            <a:ext cx="86599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EMR Expert Group papers are not a statement of Government policy or policy intent.</a:t>
            </a:r>
            <a:endParaRPr lang="en-GB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3750" y="85725"/>
            <a:ext cx="2935288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Box 8"/>
          <p:cNvSpPr txBox="1">
            <a:spLocks noChangeArrowheads="1"/>
          </p:cNvSpPr>
          <p:nvPr/>
        </p:nvSpPr>
        <p:spPr bwMode="auto">
          <a:xfrm>
            <a:off x="128588" y="139700"/>
            <a:ext cx="56372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3200" dirty="0" smtClean="0">
                <a:solidFill>
                  <a:prstClr val="black"/>
                </a:solidFill>
              </a:rPr>
              <a:t>Process Landscape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288B9B-C862-4A93-8CE6-43DD42DB7C6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65125" y="957263"/>
            <a:ext cx="853122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412185" y="1016263"/>
            <a:ext cx="1887910" cy="4394833"/>
            <a:chOff x="1309689" y="1449976"/>
            <a:chExt cx="6283324" cy="1136471"/>
          </a:xfrm>
        </p:grpSpPr>
        <p:sp>
          <p:nvSpPr>
            <p:cNvPr id="7" name="Rounded Rectangle 6"/>
            <p:cNvSpPr/>
            <p:nvPr/>
          </p:nvSpPr>
          <p:spPr>
            <a:xfrm>
              <a:off x="1309689" y="1449976"/>
              <a:ext cx="6283324" cy="1136471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sz="1600" b="1" dirty="0" smtClean="0">
                  <a:solidFill>
                    <a:schemeClr val="tx1"/>
                  </a:solidFill>
                </a:rPr>
                <a:t>Delivery Body Responsibilities</a:t>
              </a:r>
              <a:endParaRPr lang="en-GB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1583463" y="2264420"/>
              <a:ext cx="5775778" cy="246599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</a:rPr>
                <a:t>Measurement &amp; Reporting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511118" y="1671192"/>
              <a:ext cx="5850762" cy="247989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</a:rPr>
                <a:t>Delivery Plan &amp; Annual Reporting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544939" y="1972461"/>
              <a:ext cx="5855455" cy="24554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</a:rPr>
                <a:t>Qualification, Application &amp; Allocation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369542" y="1016246"/>
            <a:ext cx="6238755" cy="4373335"/>
            <a:chOff x="1293223" y="2704014"/>
            <a:chExt cx="6299790" cy="3814354"/>
          </a:xfrm>
        </p:grpSpPr>
        <p:sp>
          <p:nvSpPr>
            <p:cNvPr id="13" name="Rounded Rectangle 12"/>
            <p:cNvSpPr/>
            <p:nvPr/>
          </p:nvSpPr>
          <p:spPr>
            <a:xfrm>
              <a:off x="1293223" y="2704014"/>
              <a:ext cx="6299790" cy="3814354"/>
            </a:xfrm>
            <a:prstGeom prst="roundRect">
              <a:avLst>
                <a:gd name="adj" fmla="val 4565"/>
              </a:avLst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sz="1600" b="1" dirty="0" smtClean="0">
                  <a:solidFill>
                    <a:schemeClr val="tx1"/>
                  </a:solidFill>
                </a:rPr>
                <a:t>Counterparty Body &amp; Settlement Agent Responsibilities</a:t>
              </a:r>
              <a:endParaRPr lang="en-GB" sz="16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4" name="Group 877"/>
            <p:cNvGrpSpPr/>
            <p:nvPr/>
          </p:nvGrpSpPr>
          <p:grpSpPr>
            <a:xfrm>
              <a:off x="4519796" y="3174276"/>
              <a:ext cx="2952206" cy="3237453"/>
              <a:chOff x="4519796" y="3174276"/>
              <a:chExt cx="2952206" cy="3237453"/>
            </a:xfrm>
          </p:grpSpPr>
          <p:grpSp>
            <p:nvGrpSpPr>
              <p:cNvPr id="24" name="Group 876"/>
              <p:cNvGrpSpPr/>
              <p:nvPr/>
            </p:nvGrpSpPr>
            <p:grpSpPr>
              <a:xfrm>
                <a:off x="4519796" y="3174276"/>
                <a:ext cx="2952206" cy="3237453"/>
                <a:chOff x="4519796" y="3174276"/>
                <a:chExt cx="2952206" cy="3237453"/>
              </a:xfrm>
            </p:grpSpPr>
            <p:sp>
              <p:nvSpPr>
                <p:cNvPr id="30" name="Rounded Rectangle 29"/>
                <p:cNvSpPr/>
                <p:nvPr/>
              </p:nvSpPr>
              <p:spPr>
                <a:xfrm>
                  <a:off x="4519796" y="3174276"/>
                  <a:ext cx="2952206" cy="3237453"/>
                </a:xfrm>
                <a:prstGeom prst="roundRect">
                  <a:avLst>
                    <a:gd name="adj" fmla="val 5935"/>
                  </a:avLst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GB" sz="1600" b="1" dirty="0" smtClean="0">
                      <a:solidFill>
                        <a:schemeClr val="tx1"/>
                      </a:solidFill>
                    </a:rPr>
                    <a:t>Money Management</a:t>
                  </a:r>
                  <a:endParaRPr lang="en-GB" sz="16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Rounded Rectangle 30"/>
                <p:cNvSpPr/>
                <p:nvPr/>
              </p:nvSpPr>
              <p:spPr>
                <a:xfrm>
                  <a:off x="4617765" y="4010287"/>
                  <a:ext cx="2756269" cy="320042"/>
                </a:xfrm>
                <a:prstGeom prst="round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r>
                    <a:rPr lang="en-GB" sz="1400" dirty="0" smtClean="0">
                      <a:solidFill>
                        <a:schemeClr val="tx1"/>
                      </a:solidFill>
                    </a:rPr>
                    <a:t>Collect &amp; Manage Collateral</a:t>
                  </a:r>
                  <a:endParaRPr lang="en-GB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Rounded Rectangle 31"/>
                <p:cNvSpPr/>
                <p:nvPr/>
              </p:nvSpPr>
              <p:spPr>
                <a:xfrm>
                  <a:off x="4617765" y="3618397"/>
                  <a:ext cx="2756269" cy="320042"/>
                </a:xfrm>
                <a:prstGeom prst="round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r>
                    <a:rPr lang="en-GB" sz="1400" dirty="0" smtClean="0">
                      <a:solidFill>
                        <a:schemeClr val="tx1"/>
                      </a:solidFill>
                    </a:rPr>
                    <a:t>Calculate, reconcile &amp; Invoice</a:t>
                  </a:r>
                  <a:endParaRPr lang="en-GB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Rounded Rectangle 32"/>
                <p:cNvSpPr/>
                <p:nvPr/>
              </p:nvSpPr>
              <p:spPr>
                <a:xfrm>
                  <a:off x="4617765" y="5995866"/>
                  <a:ext cx="2756269" cy="320042"/>
                </a:xfrm>
                <a:prstGeom prst="round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r>
                    <a:rPr lang="en-GB" sz="1400" dirty="0" smtClean="0">
                      <a:solidFill>
                        <a:schemeClr val="tx1"/>
                      </a:solidFill>
                    </a:rPr>
                    <a:t>Disputes Management</a:t>
                  </a:r>
                  <a:endParaRPr lang="en-GB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Rounded Rectangle 33"/>
                <p:cNvSpPr/>
                <p:nvPr/>
              </p:nvSpPr>
              <p:spPr>
                <a:xfrm>
                  <a:off x="4617765" y="5590913"/>
                  <a:ext cx="2756269" cy="320042"/>
                </a:xfrm>
                <a:prstGeom prst="round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r>
                    <a:rPr lang="en-GB" sz="1400" dirty="0" smtClean="0">
                      <a:solidFill>
                        <a:schemeClr val="tx1"/>
                      </a:solidFill>
                    </a:rPr>
                    <a:t>Measurement &amp; Reporting</a:t>
                  </a:r>
                  <a:endParaRPr lang="en-GB" sz="14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5" name="Group 874"/>
              <p:cNvGrpSpPr/>
              <p:nvPr/>
            </p:nvGrpSpPr>
            <p:grpSpPr>
              <a:xfrm>
                <a:off x="4613677" y="4402173"/>
                <a:ext cx="2764445" cy="1108614"/>
                <a:chOff x="4613677" y="4402173"/>
                <a:chExt cx="2764445" cy="1108614"/>
              </a:xfrm>
            </p:grpSpPr>
            <p:sp>
              <p:nvSpPr>
                <p:cNvPr id="26" name="Rounded Rectangle 25"/>
                <p:cNvSpPr/>
                <p:nvPr/>
              </p:nvSpPr>
              <p:spPr>
                <a:xfrm>
                  <a:off x="4613677" y="4402173"/>
                  <a:ext cx="1347131" cy="515982"/>
                </a:xfrm>
                <a:prstGeom prst="round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r>
                    <a:rPr lang="en-GB" sz="1400" dirty="0" smtClean="0">
                      <a:solidFill>
                        <a:schemeClr val="tx1"/>
                      </a:solidFill>
                    </a:rPr>
                    <a:t>Payments to Generators</a:t>
                  </a:r>
                  <a:endParaRPr lang="en-GB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Rounded Rectangle 26"/>
                <p:cNvSpPr/>
                <p:nvPr/>
              </p:nvSpPr>
              <p:spPr>
                <a:xfrm>
                  <a:off x="6030991" y="4402173"/>
                  <a:ext cx="1347131" cy="515982"/>
                </a:xfrm>
                <a:prstGeom prst="round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r>
                    <a:rPr lang="en-GB" sz="1400" dirty="0" smtClean="0">
                      <a:solidFill>
                        <a:schemeClr val="tx1"/>
                      </a:solidFill>
                    </a:rPr>
                    <a:t>Payments to Suppliers</a:t>
                  </a:r>
                  <a:endParaRPr lang="en-GB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Rounded Rectangle 27"/>
                <p:cNvSpPr/>
                <p:nvPr/>
              </p:nvSpPr>
              <p:spPr>
                <a:xfrm>
                  <a:off x="4613677" y="4994805"/>
                  <a:ext cx="1347131" cy="515982"/>
                </a:xfrm>
                <a:prstGeom prst="round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r>
                    <a:rPr lang="en-GB" sz="1400" dirty="0" smtClean="0">
                      <a:solidFill>
                        <a:schemeClr val="tx1"/>
                      </a:solidFill>
                    </a:rPr>
                    <a:t>Receipts from Generators</a:t>
                  </a:r>
                  <a:endParaRPr lang="en-GB" sz="14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Rounded Rectangle 28"/>
                <p:cNvSpPr/>
                <p:nvPr/>
              </p:nvSpPr>
              <p:spPr>
                <a:xfrm>
                  <a:off x="6030991" y="4994805"/>
                  <a:ext cx="1347131" cy="515982"/>
                </a:xfrm>
                <a:prstGeom prst="round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 algn="ctr"/>
                  <a:r>
                    <a:rPr lang="en-GB" sz="1400" dirty="0" smtClean="0">
                      <a:solidFill>
                        <a:schemeClr val="tx1"/>
                      </a:solidFill>
                    </a:rPr>
                    <a:t>Receipts from Suppliers</a:t>
                  </a:r>
                  <a:endParaRPr lang="en-GB" sz="1400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6" name="Group 875"/>
            <p:cNvGrpSpPr/>
            <p:nvPr/>
          </p:nvGrpSpPr>
          <p:grpSpPr>
            <a:xfrm>
              <a:off x="1436893" y="3174276"/>
              <a:ext cx="2952206" cy="3237453"/>
              <a:chOff x="1436893" y="3174276"/>
              <a:chExt cx="2952206" cy="3237453"/>
            </a:xfrm>
          </p:grpSpPr>
          <p:sp>
            <p:nvSpPr>
              <p:cNvPr id="17" name="Rounded Rectangle 16"/>
              <p:cNvSpPr/>
              <p:nvPr/>
            </p:nvSpPr>
            <p:spPr>
              <a:xfrm>
                <a:off x="1436893" y="3174276"/>
                <a:ext cx="2952206" cy="3237453"/>
              </a:xfrm>
              <a:prstGeom prst="roundRect">
                <a:avLst>
                  <a:gd name="adj" fmla="val 5935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GB" sz="1600" b="1" dirty="0" smtClean="0">
                    <a:solidFill>
                      <a:schemeClr val="tx1"/>
                    </a:solidFill>
                  </a:rPr>
                  <a:t>Contract Management</a:t>
                </a:r>
                <a:endParaRPr lang="en-GB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1534862" y="4010287"/>
                <a:ext cx="2756269" cy="483326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GB" sz="1400" dirty="0" smtClean="0">
                    <a:solidFill>
                      <a:schemeClr val="tx1"/>
                    </a:solidFill>
                  </a:rPr>
                  <a:t>Pre-commissioning Contract Management</a:t>
                </a:r>
                <a:endParaRPr lang="en-GB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>
                <a:off x="1534862" y="3618397"/>
                <a:ext cx="2756269" cy="320042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GB" sz="1400" dirty="0" smtClean="0">
                    <a:solidFill>
                      <a:schemeClr val="tx1"/>
                    </a:solidFill>
                  </a:rPr>
                  <a:t>Contract Placement</a:t>
                </a:r>
                <a:endParaRPr lang="en-GB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>
                <a:off x="1534862" y="4585059"/>
                <a:ext cx="2756269" cy="483326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GB" sz="1400" dirty="0" smtClean="0">
                    <a:solidFill>
                      <a:schemeClr val="tx1"/>
                    </a:solidFill>
                  </a:rPr>
                  <a:t>Post-commissioning Contract Management</a:t>
                </a:r>
                <a:endParaRPr lang="en-GB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>
                <a:off x="1534862" y="5995866"/>
                <a:ext cx="2756269" cy="320042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GB" sz="1400" dirty="0" smtClean="0">
                    <a:solidFill>
                      <a:schemeClr val="tx1"/>
                    </a:solidFill>
                  </a:rPr>
                  <a:t>Disputes Management</a:t>
                </a:r>
                <a:endParaRPr lang="en-GB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1534862" y="5190745"/>
                <a:ext cx="2756269" cy="320042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GB" sz="1400" dirty="0" smtClean="0">
                    <a:solidFill>
                      <a:schemeClr val="tx1"/>
                    </a:solidFill>
                  </a:rPr>
                  <a:t>Contract Closure</a:t>
                </a:r>
                <a:endParaRPr lang="en-GB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ounded Rectangle 22"/>
              <p:cNvSpPr/>
              <p:nvPr/>
            </p:nvSpPr>
            <p:spPr>
              <a:xfrm>
                <a:off x="1534862" y="5590913"/>
                <a:ext cx="2756269" cy="320042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GB" sz="1400" dirty="0" smtClean="0">
                    <a:solidFill>
                      <a:schemeClr val="tx1"/>
                    </a:solidFill>
                  </a:rPr>
                  <a:t>Measurement &amp; Reporting</a:t>
                </a:r>
                <a:endParaRPr lang="en-GB" sz="14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5" name="Rounded Rectangle 34"/>
          <p:cNvSpPr/>
          <p:nvPr/>
        </p:nvSpPr>
        <p:spPr>
          <a:xfrm rot="10800000" flipV="1">
            <a:off x="448142" y="5464054"/>
            <a:ext cx="8171730" cy="958261"/>
          </a:xfrm>
          <a:prstGeom prst="roundRect">
            <a:avLst>
              <a:gd name="adj" fmla="val 11222"/>
            </a:avLst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</a:rPr>
              <a:t>Shared Responsibilities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188926" y="5776583"/>
            <a:ext cx="6482321" cy="269215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 anchorCtr="0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Manage Stakeholders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 rot="10800000" flipV="1">
            <a:off x="1188924" y="6125429"/>
            <a:ext cx="6470250" cy="253855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 anchorCtr="0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Manage LCF capacity &amp; Reporting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0607" y="6476104"/>
            <a:ext cx="86599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EMR Expert Group papers are not a statement of Government policy or policy intent.</a:t>
            </a:r>
            <a:endParaRPr lang="en-GB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3750" y="85725"/>
            <a:ext cx="2935288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Box 8"/>
          <p:cNvSpPr txBox="1">
            <a:spLocks noChangeArrowheads="1"/>
          </p:cNvSpPr>
          <p:nvPr/>
        </p:nvSpPr>
        <p:spPr bwMode="auto">
          <a:xfrm>
            <a:off x="128588" y="139700"/>
            <a:ext cx="56372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3200" dirty="0" smtClean="0">
                <a:solidFill>
                  <a:prstClr val="black"/>
                </a:solidFill>
              </a:rPr>
              <a:t>Contract Placement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288B9B-C862-4A93-8CE6-43DD42DB7C6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65125" y="957263"/>
            <a:ext cx="853122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511014" y="1772928"/>
            <a:ext cx="1143008" cy="785818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Receive Allocation Direction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7" name="Shape 351"/>
          <p:cNvCxnSpPr>
            <a:stCxn id="8" idx="2"/>
            <a:endCxn id="6" idx="0"/>
          </p:cNvCxnSpPr>
          <p:nvPr/>
        </p:nvCxnSpPr>
        <p:spPr>
          <a:xfrm rot="16200000" flipH="1">
            <a:off x="995484" y="1685893"/>
            <a:ext cx="171929" cy="2140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250933" y="1048554"/>
            <a:ext cx="1658890" cy="55244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From Delivery Body Allocations Process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509558" y="4782353"/>
            <a:ext cx="1143008" cy="785818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Generator Sign &amp; Return Contract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648968" y="5822354"/>
            <a:ext cx="1143008" cy="785818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Receive &amp; Register signed contract 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194385" y="5822354"/>
            <a:ext cx="1143008" cy="785818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Notify Settlement Agent &amp; Delivery Body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13" name="Shape 351"/>
          <p:cNvCxnSpPr>
            <a:stCxn id="6" idx="3"/>
            <a:endCxn id="20" idx="1"/>
          </p:cNvCxnSpPr>
          <p:nvPr/>
        </p:nvCxnSpPr>
        <p:spPr>
          <a:xfrm>
            <a:off x="1654022" y="2165837"/>
            <a:ext cx="1921905" cy="1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hape 351"/>
          <p:cNvCxnSpPr>
            <a:stCxn id="9" idx="1"/>
            <a:endCxn id="40" idx="3"/>
          </p:cNvCxnSpPr>
          <p:nvPr/>
        </p:nvCxnSpPr>
        <p:spPr>
          <a:xfrm rot="10800000" flipV="1">
            <a:off x="6134626" y="5175261"/>
            <a:ext cx="1374932" cy="1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hape 351"/>
          <p:cNvCxnSpPr>
            <a:stCxn id="10" idx="3"/>
            <a:endCxn id="12" idx="1"/>
          </p:cNvCxnSpPr>
          <p:nvPr/>
        </p:nvCxnSpPr>
        <p:spPr>
          <a:xfrm>
            <a:off x="3791976" y="6215263"/>
            <a:ext cx="402409" cy="1588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5763249" y="5939041"/>
            <a:ext cx="1658890" cy="552445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To Pre-Commissioning Contract Management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8" name="Shape 351"/>
          <p:cNvCxnSpPr>
            <a:stCxn id="12" idx="3"/>
            <a:endCxn id="17" idx="1"/>
          </p:cNvCxnSpPr>
          <p:nvPr/>
        </p:nvCxnSpPr>
        <p:spPr>
          <a:xfrm>
            <a:off x="5337393" y="6215263"/>
            <a:ext cx="425856" cy="1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5541808" y="1772928"/>
            <a:ext cx="1143008" cy="785818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Issue  Contract  to Generator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0" name="Diamond 19"/>
          <p:cNvSpPr/>
          <p:nvPr/>
        </p:nvSpPr>
        <p:spPr>
          <a:xfrm>
            <a:off x="3575927" y="1654240"/>
            <a:ext cx="1563244" cy="1023195"/>
          </a:xfrm>
          <a:prstGeom prst="diamon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Check Contract Details?</a:t>
            </a:r>
          </a:p>
        </p:txBody>
      </p:sp>
      <p:cxnSp>
        <p:nvCxnSpPr>
          <p:cNvPr id="21" name="Shape 351"/>
          <p:cNvCxnSpPr>
            <a:stCxn id="20" idx="3"/>
            <a:endCxn id="19" idx="1"/>
          </p:cNvCxnSpPr>
          <p:nvPr/>
        </p:nvCxnSpPr>
        <p:spPr>
          <a:xfrm flipV="1">
            <a:off x="5139171" y="2165837"/>
            <a:ext cx="402637" cy="1"/>
          </a:xfrm>
          <a:prstGeom prst="bentConnector3">
            <a:avLst>
              <a:gd name="adj1" fmla="val 50000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hape 271"/>
          <p:cNvCxnSpPr>
            <a:stCxn id="20" idx="0"/>
            <a:endCxn id="8" idx="3"/>
          </p:cNvCxnSpPr>
          <p:nvPr/>
        </p:nvCxnSpPr>
        <p:spPr>
          <a:xfrm rot="16200000" flipV="1">
            <a:off x="2968955" y="265646"/>
            <a:ext cx="329463" cy="2447726"/>
          </a:xfrm>
          <a:prstGeom prst="bentConnector2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177137" y="1830397"/>
            <a:ext cx="292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Y</a:t>
            </a:r>
            <a:endParaRPr lang="en-GB" sz="1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874269" y="1285552"/>
            <a:ext cx="319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N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7513103" y="1772928"/>
            <a:ext cx="1143008" cy="785818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Generator Confirm Receipt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26" name="Shape 351"/>
          <p:cNvCxnSpPr>
            <a:stCxn id="19" idx="0"/>
            <a:endCxn id="25" idx="0"/>
          </p:cNvCxnSpPr>
          <p:nvPr/>
        </p:nvCxnSpPr>
        <p:spPr>
          <a:xfrm rot="5400000" flipH="1" flipV="1">
            <a:off x="7098959" y="787281"/>
            <a:ext cx="1588" cy="1971295"/>
          </a:xfrm>
          <a:prstGeom prst="bentConnector3">
            <a:avLst>
              <a:gd name="adj1" fmla="val 14395466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Diamond 26"/>
          <p:cNvSpPr/>
          <p:nvPr/>
        </p:nvSpPr>
        <p:spPr>
          <a:xfrm>
            <a:off x="7302985" y="2927455"/>
            <a:ext cx="1563244" cy="1023195"/>
          </a:xfrm>
          <a:prstGeom prst="diamon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Contract Queries?</a:t>
            </a:r>
          </a:p>
        </p:txBody>
      </p:sp>
      <p:cxnSp>
        <p:nvCxnSpPr>
          <p:cNvPr id="28" name="Shape 351"/>
          <p:cNvCxnSpPr>
            <a:stCxn id="25" idx="2"/>
            <a:endCxn id="27" idx="0"/>
          </p:cNvCxnSpPr>
          <p:nvPr/>
        </p:nvCxnSpPr>
        <p:spPr>
          <a:xfrm rot="5400000">
            <a:off x="7900253" y="2743100"/>
            <a:ext cx="368709" cy="1588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6548833" y="3856393"/>
            <a:ext cx="1143008" cy="785818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Discuss Queries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09174" y="3439279"/>
            <a:ext cx="292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Y</a:t>
            </a:r>
            <a:endParaRPr lang="en-GB" sz="1600" b="1" dirty="0"/>
          </a:p>
        </p:txBody>
      </p:sp>
      <p:cxnSp>
        <p:nvCxnSpPr>
          <p:cNvPr id="31" name="Elbow Connector 267"/>
          <p:cNvCxnSpPr>
            <a:stCxn id="27" idx="1"/>
            <a:endCxn id="29" idx="0"/>
          </p:cNvCxnSpPr>
          <p:nvPr/>
        </p:nvCxnSpPr>
        <p:spPr>
          <a:xfrm rot="10800000" flipV="1">
            <a:off x="7120337" y="3439053"/>
            <a:ext cx="182648" cy="417340"/>
          </a:xfrm>
          <a:prstGeom prst="bentConnector2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hape 351"/>
          <p:cNvCxnSpPr>
            <a:stCxn id="29" idx="1"/>
            <a:endCxn id="35" idx="3"/>
          </p:cNvCxnSpPr>
          <p:nvPr/>
        </p:nvCxnSpPr>
        <p:spPr>
          <a:xfrm rot="10800000">
            <a:off x="6134607" y="3450628"/>
            <a:ext cx="414227" cy="798675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267"/>
          <p:cNvCxnSpPr>
            <a:stCxn id="27" idx="2"/>
            <a:endCxn id="9" idx="0"/>
          </p:cNvCxnSpPr>
          <p:nvPr/>
        </p:nvCxnSpPr>
        <p:spPr>
          <a:xfrm rot="5400000">
            <a:off x="7666984" y="4364729"/>
            <a:ext cx="831703" cy="3545"/>
          </a:xfrm>
          <a:prstGeom prst="bentConnector3">
            <a:avLst>
              <a:gd name="adj1" fmla="val 50000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082877" y="4167648"/>
            <a:ext cx="319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N</a:t>
            </a:r>
          </a:p>
        </p:txBody>
      </p:sp>
      <p:sp>
        <p:nvSpPr>
          <p:cNvPr id="35" name="Diamond 34"/>
          <p:cNvSpPr/>
          <p:nvPr/>
        </p:nvSpPr>
        <p:spPr>
          <a:xfrm>
            <a:off x="4571362" y="2939029"/>
            <a:ext cx="1563244" cy="1023195"/>
          </a:xfrm>
          <a:prstGeom prst="diamon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Queries Resolved?</a:t>
            </a:r>
          </a:p>
        </p:txBody>
      </p:sp>
      <p:cxnSp>
        <p:nvCxnSpPr>
          <p:cNvPr id="36" name="Elbow Connector 267"/>
          <p:cNvCxnSpPr>
            <a:stCxn id="35" idx="0"/>
            <a:endCxn id="19" idx="2"/>
          </p:cNvCxnSpPr>
          <p:nvPr/>
        </p:nvCxnSpPr>
        <p:spPr>
          <a:xfrm rot="5400000" flipH="1" flipV="1">
            <a:off x="5543007" y="2368724"/>
            <a:ext cx="380283" cy="760328"/>
          </a:xfrm>
          <a:prstGeom prst="bentConnector3">
            <a:avLst>
              <a:gd name="adj1" fmla="val 50000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651718" y="2733224"/>
            <a:ext cx="292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Y</a:t>
            </a:r>
            <a:endParaRPr lang="en-GB" sz="1600" b="1" dirty="0"/>
          </a:p>
        </p:txBody>
      </p:sp>
      <p:cxnSp>
        <p:nvCxnSpPr>
          <p:cNvPr id="38" name="Elbow Connector 267"/>
          <p:cNvCxnSpPr>
            <a:stCxn id="35" idx="1"/>
            <a:endCxn id="20" idx="2"/>
          </p:cNvCxnSpPr>
          <p:nvPr/>
        </p:nvCxnSpPr>
        <p:spPr>
          <a:xfrm rot="10800000">
            <a:off x="4357550" y="2677435"/>
            <a:ext cx="213813" cy="773192"/>
          </a:xfrm>
          <a:prstGeom prst="bentConnector2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355828" y="2894433"/>
            <a:ext cx="319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N</a:t>
            </a:r>
          </a:p>
        </p:txBody>
      </p:sp>
      <p:sp>
        <p:nvSpPr>
          <p:cNvPr id="40" name="Diamond 39"/>
          <p:cNvSpPr/>
          <p:nvPr/>
        </p:nvSpPr>
        <p:spPr>
          <a:xfrm>
            <a:off x="4571382" y="4663665"/>
            <a:ext cx="1563244" cy="1023195"/>
          </a:xfrm>
          <a:prstGeom prst="diamon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Contract Signed by Generator</a:t>
            </a:r>
          </a:p>
        </p:txBody>
      </p:sp>
      <p:cxnSp>
        <p:nvCxnSpPr>
          <p:cNvPr id="41" name="Elbow Connector 267"/>
          <p:cNvCxnSpPr>
            <a:stCxn id="40" idx="0"/>
            <a:endCxn id="35" idx="2"/>
          </p:cNvCxnSpPr>
          <p:nvPr/>
        </p:nvCxnSpPr>
        <p:spPr>
          <a:xfrm rot="16200000" flipV="1">
            <a:off x="5002274" y="4312935"/>
            <a:ext cx="701441" cy="20"/>
          </a:xfrm>
          <a:prstGeom prst="bentConnector3">
            <a:avLst>
              <a:gd name="adj1" fmla="val 50000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351250" y="3994028"/>
            <a:ext cx="319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N</a:t>
            </a:r>
          </a:p>
        </p:txBody>
      </p:sp>
      <p:sp>
        <p:nvSpPr>
          <p:cNvPr id="43" name="Rounded Rectangle 42"/>
          <p:cNvSpPr/>
          <p:nvPr/>
        </p:nvSpPr>
        <p:spPr>
          <a:xfrm>
            <a:off x="2648968" y="4782353"/>
            <a:ext cx="1143008" cy="785818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Countersign Contract &amp; return to Generator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44" name="Elbow Connector 267"/>
          <p:cNvCxnSpPr>
            <a:stCxn id="40" idx="1"/>
            <a:endCxn id="43" idx="3"/>
          </p:cNvCxnSpPr>
          <p:nvPr/>
        </p:nvCxnSpPr>
        <p:spPr>
          <a:xfrm rot="10800000">
            <a:off x="3791976" y="5175263"/>
            <a:ext cx="779406" cy="1"/>
          </a:xfrm>
          <a:prstGeom prst="bentConnector3">
            <a:avLst>
              <a:gd name="adj1" fmla="val 50000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hape 351"/>
          <p:cNvCxnSpPr>
            <a:stCxn id="43" idx="2"/>
            <a:endCxn id="10" idx="0"/>
          </p:cNvCxnSpPr>
          <p:nvPr/>
        </p:nvCxnSpPr>
        <p:spPr>
          <a:xfrm rot="5400000">
            <a:off x="3093381" y="5695262"/>
            <a:ext cx="254183" cy="1588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042828" y="4828241"/>
            <a:ext cx="292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Y</a:t>
            </a:r>
            <a:endParaRPr lang="en-GB" sz="1600" b="1" dirty="0"/>
          </a:p>
        </p:txBody>
      </p:sp>
      <p:sp>
        <p:nvSpPr>
          <p:cNvPr id="47" name="Rounded Rectangular Callout 46"/>
          <p:cNvSpPr/>
          <p:nvPr/>
        </p:nvSpPr>
        <p:spPr>
          <a:xfrm>
            <a:off x="810229" y="3603413"/>
            <a:ext cx="3775322" cy="1099595"/>
          </a:xfrm>
          <a:prstGeom prst="wedgeRoundRectCallout">
            <a:avLst>
              <a:gd name="adj1" fmla="val 42246"/>
              <a:gd name="adj2" fmla="val -94096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</a:rPr>
              <a:t>The only instance in which a contract would return through this loop to be checked and referred back to NG would be where the Generator believed  that the contract did not reflect project-specific information accurately from the application process. The CPB will not have the power to negotiate contract terms.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07575" y="6583684"/>
            <a:ext cx="86599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EMR Expert Group papers are not a statement of Government policy or policy intent.</a:t>
            </a:r>
            <a:endParaRPr lang="en-GB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3750" y="85725"/>
            <a:ext cx="2935288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Box 8"/>
          <p:cNvSpPr txBox="1">
            <a:spLocks noChangeArrowheads="1"/>
          </p:cNvSpPr>
          <p:nvPr/>
        </p:nvSpPr>
        <p:spPr bwMode="auto">
          <a:xfrm>
            <a:off x="128588" y="139700"/>
            <a:ext cx="56372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 smtClean="0">
                <a:solidFill>
                  <a:prstClr val="black"/>
                </a:solidFill>
              </a:rPr>
              <a:t>Pre-Start Date Contract Management: Evidence Management</a:t>
            </a:r>
            <a:endParaRPr lang="en-GB" sz="2400" dirty="0">
              <a:solidFill>
                <a:prstClr val="black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288B9B-C862-4A93-8CE6-43DD42DB7C6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65125" y="957263"/>
            <a:ext cx="853122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1859858" y="2084311"/>
            <a:ext cx="929685" cy="55244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From Contract Placement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398823" y="4083326"/>
            <a:ext cx="1143008" cy="785818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Review Evidence Against Contract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398823" y="2112761"/>
            <a:ext cx="1143008" cy="49554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Receive Evidence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9" name="Shape 351"/>
          <p:cNvCxnSpPr>
            <a:stCxn id="6" idx="3"/>
            <a:endCxn id="8" idx="1"/>
          </p:cNvCxnSpPr>
          <p:nvPr/>
        </p:nvCxnSpPr>
        <p:spPr>
          <a:xfrm flipV="1">
            <a:off x="2789543" y="2360533"/>
            <a:ext cx="609280" cy="1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019711" y="3745807"/>
            <a:ext cx="292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Y</a:t>
            </a:r>
            <a:endParaRPr lang="en-GB" sz="1600" b="1" dirty="0"/>
          </a:p>
        </p:txBody>
      </p:sp>
      <p:sp>
        <p:nvSpPr>
          <p:cNvPr id="12" name="Diamond 11"/>
          <p:cNvSpPr/>
          <p:nvPr/>
        </p:nvSpPr>
        <p:spPr>
          <a:xfrm>
            <a:off x="3289501" y="2949274"/>
            <a:ext cx="1361653" cy="891247"/>
          </a:xfrm>
          <a:prstGeom prst="diamon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Evidence Satisfactory?</a:t>
            </a:r>
          </a:p>
        </p:txBody>
      </p:sp>
      <p:cxnSp>
        <p:nvCxnSpPr>
          <p:cNvPr id="13" name="Shape 351"/>
          <p:cNvCxnSpPr>
            <a:stCxn id="8" idx="2"/>
            <a:endCxn id="12" idx="0"/>
          </p:cNvCxnSpPr>
          <p:nvPr/>
        </p:nvCxnSpPr>
        <p:spPr>
          <a:xfrm rot="16200000" flipH="1">
            <a:off x="3799843" y="2778788"/>
            <a:ext cx="340969" cy="1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5057443" y="2155747"/>
            <a:ext cx="1279508" cy="391877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Serve Notice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16" name="Shape 351"/>
          <p:cNvCxnSpPr>
            <a:stCxn id="12" idx="3"/>
            <a:endCxn id="14" idx="1"/>
          </p:cNvCxnSpPr>
          <p:nvPr/>
        </p:nvCxnSpPr>
        <p:spPr>
          <a:xfrm flipV="1">
            <a:off x="4651154" y="2351686"/>
            <a:ext cx="406289" cy="1043212"/>
          </a:xfrm>
          <a:prstGeom prst="bentConnector3">
            <a:avLst>
              <a:gd name="adj1" fmla="val 50000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hape 351"/>
          <p:cNvCxnSpPr>
            <a:stCxn id="14" idx="3"/>
            <a:endCxn id="18" idx="0"/>
          </p:cNvCxnSpPr>
          <p:nvPr/>
        </p:nvCxnSpPr>
        <p:spPr>
          <a:xfrm>
            <a:off x="6336951" y="2351686"/>
            <a:ext cx="222404" cy="424483"/>
          </a:xfrm>
          <a:prstGeom prst="bentConnector2">
            <a:avLst/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iamond 17"/>
          <p:cNvSpPr/>
          <p:nvPr/>
        </p:nvSpPr>
        <p:spPr>
          <a:xfrm>
            <a:off x="5722446" y="2776169"/>
            <a:ext cx="1673817" cy="971725"/>
          </a:xfrm>
          <a:prstGeom prst="diamon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Evidence Satisfactory?</a:t>
            </a:r>
          </a:p>
        </p:txBody>
      </p:sp>
      <p:cxnSp>
        <p:nvCxnSpPr>
          <p:cNvPr id="19" name="Shape 351"/>
          <p:cNvCxnSpPr>
            <a:stCxn id="18" idx="1"/>
            <a:endCxn id="7" idx="3"/>
          </p:cNvCxnSpPr>
          <p:nvPr/>
        </p:nvCxnSpPr>
        <p:spPr>
          <a:xfrm rot="10800000" flipV="1">
            <a:off x="4541832" y="3262031"/>
            <a:ext cx="1180615" cy="1214203"/>
          </a:xfrm>
          <a:prstGeom prst="bentConnector3">
            <a:avLst>
              <a:gd name="adj1" fmla="val 50000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hape 351"/>
          <p:cNvCxnSpPr>
            <a:stCxn id="12" idx="2"/>
            <a:endCxn id="7" idx="0"/>
          </p:cNvCxnSpPr>
          <p:nvPr/>
        </p:nvCxnSpPr>
        <p:spPr>
          <a:xfrm rot="5400000">
            <a:off x="3848926" y="3961923"/>
            <a:ext cx="242805" cy="1"/>
          </a:xfrm>
          <a:prstGeom prst="bentConnector3">
            <a:avLst>
              <a:gd name="adj1" fmla="val 50000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130885" y="3780531"/>
            <a:ext cx="292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Y</a:t>
            </a:r>
            <a:endParaRPr lang="en-GB" sz="16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541071" y="2789913"/>
            <a:ext cx="319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N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3306653" y="5205437"/>
            <a:ext cx="1327348" cy="116990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To Pre-Commissioning Contract Management: Milestone Management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24" name="Shape 351"/>
          <p:cNvCxnSpPr>
            <a:stCxn id="7" idx="2"/>
            <a:endCxn id="23" idx="0"/>
          </p:cNvCxnSpPr>
          <p:nvPr/>
        </p:nvCxnSpPr>
        <p:spPr>
          <a:xfrm rot="5400000">
            <a:off x="3802181" y="5037290"/>
            <a:ext cx="336293" cy="1588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253643" y="1113161"/>
            <a:ext cx="47405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/>
              <a:t>This process will run consistently for Milestones,</a:t>
            </a:r>
          </a:p>
          <a:p>
            <a:pPr algn="ctr"/>
            <a:r>
              <a:rPr lang="en-GB" sz="1600" b="1" dirty="0" smtClean="0"/>
              <a:t>Conditions Precedent &amp; Longstop evidence gathering</a:t>
            </a:r>
            <a:endParaRPr lang="en-GB" sz="1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50607" y="6476104"/>
            <a:ext cx="86599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EMR Expert Group papers are not a statement of Government policy or policy intent.</a:t>
            </a:r>
            <a:endParaRPr lang="en-GB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3750" y="85725"/>
            <a:ext cx="2935288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Box 8"/>
          <p:cNvSpPr txBox="1">
            <a:spLocks noChangeArrowheads="1"/>
          </p:cNvSpPr>
          <p:nvPr/>
        </p:nvSpPr>
        <p:spPr bwMode="auto">
          <a:xfrm>
            <a:off x="128588" y="139700"/>
            <a:ext cx="56372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 smtClean="0">
                <a:solidFill>
                  <a:prstClr val="black"/>
                </a:solidFill>
              </a:rPr>
              <a:t>Pre-Start Date Contract Management: Milestone Management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288B9B-C862-4A93-8CE6-43DD42DB7C6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65125" y="957263"/>
            <a:ext cx="853122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1253827" y="988816"/>
            <a:ext cx="3661414" cy="550068"/>
            <a:chOff x="574987" y="1758485"/>
            <a:chExt cx="3661414" cy="550068"/>
          </a:xfrm>
        </p:grpSpPr>
        <p:sp>
          <p:nvSpPr>
            <p:cNvPr id="7" name="Rounded Rectangle 6"/>
            <p:cNvSpPr/>
            <p:nvPr/>
          </p:nvSpPr>
          <p:spPr>
            <a:xfrm>
              <a:off x="574987" y="1763675"/>
              <a:ext cx="1184365" cy="544878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052036" y="1763675"/>
              <a:ext cx="1184365" cy="544878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74987" y="1758485"/>
              <a:ext cx="3661346" cy="544878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bg1"/>
                  </a:solidFill>
                </a:rPr>
                <a:t>From Pre-Commissioning Contract Management: Evidence Management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0" name="Shape 351"/>
          <p:cNvCxnSpPr>
            <a:stCxn id="51" idx="2"/>
            <a:endCxn id="22" idx="0"/>
          </p:cNvCxnSpPr>
          <p:nvPr/>
        </p:nvCxnSpPr>
        <p:spPr>
          <a:xfrm rot="16200000" flipH="1">
            <a:off x="5540418" y="1050728"/>
            <a:ext cx="848422" cy="3283143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hape 351"/>
          <p:cNvCxnSpPr>
            <a:stCxn id="49" idx="1"/>
            <a:endCxn id="19" idx="0"/>
          </p:cNvCxnSpPr>
          <p:nvPr/>
        </p:nvCxnSpPr>
        <p:spPr>
          <a:xfrm rot="10800000" flipV="1">
            <a:off x="1228625" y="1995650"/>
            <a:ext cx="146737" cy="289826"/>
          </a:xfrm>
          <a:prstGeom prst="bentConnector2">
            <a:avLst/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hape 351"/>
          <p:cNvCxnSpPr>
            <a:stCxn id="25" idx="0"/>
            <a:endCxn id="26" idx="1"/>
          </p:cNvCxnSpPr>
          <p:nvPr/>
        </p:nvCxnSpPr>
        <p:spPr>
          <a:xfrm rot="5400000" flipH="1" flipV="1">
            <a:off x="1270239" y="3582339"/>
            <a:ext cx="318089" cy="401319"/>
          </a:xfrm>
          <a:prstGeom prst="bentConnector2">
            <a:avLst/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hape 351"/>
          <p:cNvCxnSpPr>
            <a:stCxn id="19" idx="1"/>
            <a:endCxn id="25" idx="1"/>
          </p:cNvCxnSpPr>
          <p:nvPr/>
        </p:nvCxnSpPr>
        <p:spPr>
          <a:xfrm rot="10800000" flipH="1" flipV="1">
            <a:off x="262132" y="2918077"/>
            <a:ext cx="326737" cy="1219904"/>
          </a:xfrm>
          <a:prstGeom prst="bentConnector3">
            <a:avLst>
              <a:gd name="adj1" fmla="val -20370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2182043" y="5651453"/>
            <a:ext cx="1703099" cy="759451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To Post-Commissioning Contract Management &amp; Calculate, Reconcile &amp; Invoice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7" name="Shape 351"/>
          <p:cNvCxnSpPr>
            <a:stCxn id="26" idx="0"/>
            <a:endCxn id="50" idx="1"/>
          </p:cNvCxnSpPr>
          <p:nvPr/>
        </p:nvCxnSpPr>
        <p:spPr>
          <a:xfrm rot="5400000" flipH="1" flipV="1">
            <a:off x="1949959" y="2448421"/>
            <a:ext cx="1122489" cy="216948"/>
          </a:xfrm>
          <a:prstGeom prst="bentConnector2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hape 351"/>
          <p:cNvCxnSpPr>
            <a:stCxn id="7" idx="2"/>
            <a:endCxn id="49" idx="0"/>
          </p:cNvCxnSpPr>
          <p:nvPr/>
        </p:nvCxnSpPr>
        <p:spPr>
          <a:xfrm rot="5400000">
            <a:off x="1753847" y="1631047"/>
            <a:ext cx="184327" cy="1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iamond 18"/>
          <p:cNvSpPr/>
          <p:nvPr/>
        </p:nvSpPr>
        <p:spPr>
          <a:xfrm>
            <a:off x="262133" y="2285476"/>
            <a:ext cx="1932982" cy="1265201"/>
          </a:xfrm>
          <a:prstGeom prst="diamon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Milestone achieved or Discretion or Force Majeure?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5541440" y="5539973"/>
            <a:ext cx="1143008" cy="982420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Inform Delivery Body, Settlement Agent &amp; Generator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1" name="Diamond 20"/>
          <p:cNvSpPr/>
          <p:nvPr/>
        </p:nvSpPr>
        <p:spPr>
          <a:xfrm>
            <a:off x="3536309" y="3086760"/>
            <a:ext cx="2398331" cy="1537385"/>
          </a:xfrm>
          <a:prstGeom prst="diamon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Conditions Precedent met  or Waived in Target Comm. Window or Force Majeure?</a:t>
            </a:r>
          </a:p>
        </p:txBody>
      </p:sp>
      <p:sp>
        <p:nvSpPr>
          <p:cNvPr id="22" name="Diamond 21"/>
          <p:cNvSpPr/>
          <p:nvPr/>
        </p:nvSpPr>
        <p:spPr>
          <a:xfrm>
            <a:off x="6431279" y="3116511"/>
            <a:ext cx="2349843" cy="1477882"/>
          </a:xfrm>
          <a:prstGeom prst="diamon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Conditions Precedent met by Longstop &amp; Discretion or Force Majeure?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4049420" y="4778656"/>
            <a:ext cx="1279508" cy="748319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Specify Start Date in Target Commissioning Window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6989469" y="5639293"/>
            <a:ext cx="1279508" cy="783780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Start Date prescribed. Contract Shortened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588870" y="3942042"/>
            <a:ext cx="1279508" cy="391877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Independent Evidence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6" name="Diamond 25"/>
          <p:cNvSpPr/>
          <p:nvPr/>
        </p:nvSpPr>
        <p:spPr>
          <a:xfrm>
            <a:off x="1629943" y="3118139"/>
            <a:ext cx="1545571" cy="1011627"/>
          </a:xfrm>
          <a:prstGeom prst="diamon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Milestones Verified?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105764" y="2469143"/>
            <a:ext cx="292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Y</a:t>
            </a:r>
            <a:endParaRPr lang="en-GB" sz="16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50140" y="3480942"/>
            <a:ext cx="319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N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871960" y="4875917"/>
            <a:ext cx="1033855" cy="555585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To Contract Termination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30" name="Shape 351"/>
          <p:cNvCxnSpPr>
            <a:stCxn id="19" idx="3"/>
            <a:endCxn id="50" idx="1"/>
          </p:cNvCxnSpPr>
          <p:nvPr/>
        </p:nvCxnSpPr>
        <p:spPr>
          <a:xfrm flipV="1">
            <a:off x="2195115" y="1995650"/>
            <a:ext cx="424562" cy="922427"/>
          </a:xfrm>
          <a:prstGeom prst="bentConnector3">
            <a:avLst>
              <a:gd name="adj1" fmla="val 50000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hape 351"/>
          <p:cNvCxnSpPr>
            <a:stCxn id="23" idx="2"/>
            <a:endCxn id="36" idx="0"/>
          </p:cNvCxnSpPr>
          <p:nvPr/>
        </p:nvCxnSpPr>
        <p:spPr>
          <a:xfrm rot="16200000" flipH="1">
            <a:off x="4540810" y="5675338"/>
            <a:ext cx="296812" cy="85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hape 351"/>
          <p:cNvCxnSpPr>
            <a:stCxn id="22" idx="3"/>
            <a:endCxn id="24" idx="3"/>
          </p:cNvCxnSpPr>
          <p:nvPr/>
        </p:nvCxnSpPr>
        <p:spPr>
          <a:xfrm flipH="1">
            <a:off x="8268977" y="3855452"/>
            <a:ext cx="512145" cy="2175731"/>
          </a:xfrm>
          <a:prstGeom prst="bentConnector3">
            <a:avLst>
              <a:gd name="adj1" fmla="val -44636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7089273" y="4875917"/>
            <a:ext cx="1033855" cy="555585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To Contract Termination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34" name="Shape 351"/>
          <p:cNvCxnSpPr>
            <a:stCxn id="24" idx="1"/>
            <a:endCxn id="20" idx="3"/>
          </p:cNvCxnSpPr>
          <p:nvPr/>
        </p:nvCxnSpPr>
        <p:spPr>
          <a:xfrm rot="10800000">
            <a:off x="6684449" y="6031183"/>
            <a:ext cx="305021" cy="1588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hape 351"/>
          <p:cNvCxnSpPr>
            <a:stCxn id="23" idx="3"/>
            <a:endCxn id="20" idx="0"/>
          </p:cNvCxnSpPr>
          <p:nvPr/>
        </p:nvCxnSpPr>
        <p:spPr>
          <a:xfrm>
            <a:off x="5328928" y="5152816"/>
            <a:ext cx="784016" cy="387157"/>
          </a:xfrm>
          <a:prstGeom prst="bentConnector2">
            <a:avLst/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4117755" y="5823787"/>
            <a:ext cx="1143008" cy="414792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Commissioned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37" name="Shape 351"/>
          <p:cNvCxnSpPr>
            <a:stCxn id="21" idx="1"/>
            <a:endCxn id="23" idx="1"/>
          </p:cNvCxnSpPr>
          <p:nvPr/>
        </p:nvCxnSpPr>
        <p:spPr>
          <a:xfrm rot="10800000" flipH="1" flipV="1">
            <a:off x="3536308" y="3855452"/>
            <a:ext cx="513111" cy="1297363"/>
          </a:xfrm>
          <a:prstGeom prst="bentConnector3">
            <a:avLst>
              <a:gd name="adj1" fmla="val -44552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hape 351"/>
          <p:cNvCxnSpPr>
            <a:stCxn id="24" idx="2"/>
            <a:endCxn id="36" idx="2"/>
          </p:cNvCxnSpPr>
          <p:nvPr/>
        </p:nvCxnSpPr>
        <p:spPr>
          <a:xfrm rot="5400000" flipH="1">
            <a:off x="6066994" y="4860844"/>
            <a:ext cx="184494" cy="2939964"/>
          </a:xfrm>
          <a:prstGeom prst="bentConnector3">
            <a:avLst>
              <a:gd name="adj1" fmla="val -123906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hape 351"/>
          <p:cNvCxnSpPr>
            <a:stCxn id="36" idx="1"/>
            <a:endCxn id="16" idx="3"/>
          </p:cNvCxnSpPr>
          <p:nvPr/>
        </p:nvCxnSpPr>
        <p:spPr>
          <a:xfrm rot="10800000">
            <a:off x="3885143" y="6031179"/>
            <a:ext cx="232613" cy="4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309531" y="4344256"/>
            <a:ext cx="292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Y</a:t>
            </a:r>
            <a:endParaRPr lang="en-GB" sz="16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1967365" y="4175431"/>
            <a:ext cx="319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N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983821" y="3527248"/>
            <a:ext cx="319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N</a:t>
            </a:r>
          </a:p>
        </p:txBody>
      </p:sp>
      <p:cxnSp>
        <p:nvCxnSpPr>
          <p:cNvPr id="43" name="Shape 351"/>
          <p:cNvCxnSpPr>
            <a:stCxn id="50" idx="2"/>
            <a:endCxn id="21" idx="0"/>
          </p:cNvCxnSpPr>
          <p:nvPr/>
        </p:nvCxnSpPr>
        <p:spPr>
          <a:xfrm rot="16200000" flipH="1">
            <a:off x="3503565" y="1854849"/>
            <a:ext cx="818671" cy="1645150"/>
          </a:xfrm>
          <a:prstGeom prst="bentConnector3">
            <a:avLst>
              <a:gd name="adj1" fmla="val 78277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8599162" y="4541011"/>
            <a:ext cx="292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Y</a:t>
            </a:r>
            <a:endParaRPr lang="en-GB" sz="16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7164421" y="4489571"/>
            <a:ext cx="319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N</a:t>
            </a:r>
          </a:p>
        </p:txBody>
      </p:sp>
      <p:cxnSp>
        <p:nvCxnSpPr>
          <p:cNvPr id="46" name="Shape 351"/>
          <p:cNvCxnSpPr>
            <a:stCxn id="22" idx="2"/>
            <a:endCxn id="33" idx="0"/>
          </p:cNvCxnSpPr>
          <p:nvPr/>
        </p:nvCxnSpPr>
        <p:spPr>
          <a:xfrm rot="5400000">
            <a:off x="7465439" y="4735155"/>
            <a:ext cx="281524" cy="1588"/>
          </a:xfrm>
          <a:prstGeom prst="bentConnector3">
            <a:avLst>
              <a:gd name="adj1" fmla="val 50000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hape 351"/>
          <p:cNvCxnSpPr>
            <a:stCxn id="26" idx="2"/>
            <a:endCxn id="29" idx="0"/>
          </p:cNvCxnSpPr>
          <p:nvPr/>
        </p:nvCxnSpPr>
        <p:spPr>
          <a:xfrm rot="5400000">
            <a:off x="1522734" y="3995921"/>
            <a:ext cx="746151" cy="1013841"/>
          </a:xfrm>
          <a:prstGeom prst="bentConnector3">
            <a:avLst>
              <a:gd name="adj1" fmla="val 50000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hape 351"/>
          <p:cNvCxnSpPr>
            <a:stCxn id="21" idx="3"/>
            <a:endCxn id="22" idx="1"/>
          </p:cNvCxnSpPr>
          <p:nvPr/>
        </p:nvCxnSpPr>
        <p:spPr>
          <a:xfrm flipV="1">
            <a:off x="5934640" y="3855452"/>
            <a:ext cx="496639" cy="1"/>
          </a:xfrm>
          <a:prstGeom prst="bentConnector3">
            <a:avLst>
              <a:gd name="adj1" fmla="val 50000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/>
          <p:cNvSpPr/>
          <p:nvPr/>
        </p:nvSpPr>
        <p:spPr>
          <a:xfrm>
            <a:off x="1375361" y="1723211"/>
            <a:ext cx="941296" cy="54487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Milestones 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2619677" y="1723211"/>
            <a:ext cx="941296" cy="54487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Conditions Precedent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3852410" y="1723211"/>
            <a:ext cx="941296" cy="54487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Longstop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52" name="Shape 351"/>
          <p:cNvCxnSpPr>
            <a:stCxn id="8" idx="2"/>
            <a:endCxn id="51" idx="0"/>
          </p:cNvCxnSpPr>
          <p:nvPr/>
        </p:nvCxnSpPr>
        <p:spPr>
          <a:xfrm rot="5400000">
            <a:off x="4230896" y="1631047"/>
            <a:ext cx="184327" cy="1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hape 351"/>
          <p:cNvCxnSpPr>
            <a:stCxn id="9" idx="2"/>
            <a:endCxn id="50" idx="0"/>
          </p:cNvCxnSpPr>
          <p:nvPr/>
        </p:nvCxnSpPr>
        <p:spPr>
          <a:xfrm rot="16200000" flipH="1">
            <a:off x="2992654" y="1625539"/>
            <a:ext cx="189517" cy="5825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-32279" y="6594442"/>
            <a:ext cx="86599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EMR Expert Group papers are not a statement of Government policy or policy intent.</a:t>
            </a:r>
            <a:endParaRPr lang="en-GB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3750" y="85725"/>
            <a:ext cx="2935288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Box 8"/>
          <p:cNvSpPr txBox="1">
            <a:spLocks noChangeArrowheads="1"/>
          </p:cNvSpPr>
          <p:nvPr/>
        </p:nvSpPr>
        <p:spPr bwMode="auto">
          <a:xfrm>
            <a:off x="128588" y="139700"/>
            <a:ext cx="56372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 smtClean="0">
                <a:solidFill>
                  <a:prstClr val="black"/>
                </a:solidFill>
              </a:rPr>
              <a:t>Post-Start Date Contract Management</a:t>
            </a:r>
            <a:endParaRPr lang="en-GB" sz="2400" dirty="0">
              <a:solidFill>
                <a:prstClr val="black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288B9B-C862-4A93-8CE6-43DD42DB7C6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65125" y="957263"/>
            <a:ext cx="853122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hape 351"/>
          <p:cNvCxnSpPr>
            <a:stCxn id="19" idx="2"/>
            <a:endCxn id="10" idx="0"/>
          </p:cNvCxnSpPr>
          <p:nvPr/>
        </p:nvCxnSpPr>
        <p:spPr>
          <a:xfrm rot="5400000">
            <a:off x="1111044" y="1529045"/>
            <a:ext cx="1519942" cy="1585775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3723168" y="1054249"/>
            <a:ext cx="1658890" cy="499027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From Manage LCF Capacity &amp; Reporting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283922" y="5993031"/>
            <a:ext cx="1264132" cy="865873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Consider Issue &amp; Prepare “Improvement notice”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763426" y="6033058"/>
            <a:ext cx="1143008" cy="785818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Generator Prepare Response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06623" y="3081903"/>
            <a:ext cx="1143008" cy="785818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Consider Inputs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12" name="Shape 351"/>
          <p:cNvCxnSpPr>
            <a:stCxn id="23" idx="0"/>
            <a:endCxn id="10" idx="2"/>
          </p:cNvCxnSpPr>
          <p:nvPr/>
        </p:nvCxnSpPr>
        <p:spPr>
          <a:xfrm rot="16200000" flipV="1">
            <a:off x="567914" y="4377935"/>
            <a:ext cx="1324401" cy="303973"/>
          </a:xfrm>
          <a:prstGeom prst="bentConnector3">
            <a:avLst>
              <a:gd name="adj1" fmla="val 86706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hape 351"/>
          <p:cNvCxnSpPr>
            <a:stCxn id="8" idx="3"/>
            <a:endCxn id="9" idx="1"/>
          </p:cNvCxnSpPr>
          <p:nvPr/>
        </p:nvCxnSpPr>
        <p:spPr>
          <a:xfrm flipV="1">
            <a:off x="4548054" y="6425967"/>
            <a:ext cx="215372" cy="1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hape 351"/>
          <p:cNvCxnSpPr>
            <a:stCxn id="9" idx="3"/>
            <a:endCxn id="35" idx="1"/>
          </p:cNvCxnSpPr>
          <p:nvPr/>
        </p:nvCxnSpPr>
        <p:spPr>
          <a:xfrm>
            <a:off x="5906434" y="6425967"/>
            <a:ext cx="193857" cy="1588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hape 351"/>
          <p:cNvCxnSpPr>
            <a:stCxn id="10" idx="3"/>
            <a:endCxn id="28" idx="1"/>
          </p:cNvCxnSpPr>
          <p:nvPr/>
        </p:nvCxnSpPr>
        <p:spPr>
          <a:xfrm>
            <a:off x="1649631" y="3474812"/>
            <a:ext cx="364363" cy="162050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7346014" y="6279954"/>
            <a:ext cx="1658890" cy="552445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To Contract Termination or Dispute Resolution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8" name="Shape 351"/>
          <p:cNvCxnSpPr>
            <a:stCxn id="37" idx="2"/>
            <a:endCxn id="17" idx="0"/>
          </p:cNvCxnSpPr>
          <p:nvPr/>
        </p:nvCxnSpPr>
        <p:spPr>
          <a:xfrm rot="5400000">
            <a:off x="7961525" y="6066020"/>
            <a:ext cx="427868" cy="12700"/>
          </a:xfrm>
          <a:prstGeom prst="bentConnector3">
            <a:avLst>
              <a:gd name="adj1" fmla="val 50000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1723795" y="1043492"/>
            <a:ext cx="1880214" cy="51846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From Pre-Commissioning Contract Management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058834" y="1734441"/>
            <a:ext cx="987559" cy="552445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Strike Price Indexation Outcome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5505930" y="1032734"/>
            <a:ext cx="1658890" cy="52054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From Calculate, </a:t>
            </a:r>
          </a:p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Reconcile &amp; Invoice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5830021" y="1734441"/>
            <a:ext cx="1010708" cy="552445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Metering &amp; </a:t>
            </a:r>
          </a:p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Reporting  Problem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877523" y="5192122"/>
            <a:ext cx="1009154" cy="821807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Monitor Changes in Law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113599" y="4208230"/>
            <a:ext cx="1159616" cy="82185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Monitor Compliance with Contract Terms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1250057" y="6113451"/>
            <a:ext cx="1504709" cy="62503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Monitor Force Majeure Events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26" name="Shape 351"/>
          <p:cNvCxnSpPr>
            <a:stCxn id="7" idx="2"/>
            <a:endCxn id="20" idx="0"/>
          </p:cNvCxnSpPr>
          <p:nvPr/>
        </p:nvCxnSpPr>
        <p:spPr>
          <a:xfrm rot="16200000" flipH="1">
            <a:off x="4462031" y="1643857"/>
            <a:ext cx="181165" cy="1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hape 351"/>
          <p:cNvCxnSpPr>
            <a:stCxn id="21" idx="2"/>
            <a:endCxn id="22" idx="0"/>
          </p:cNvCxnSpPr>
          <p:nvPr/>
        </p:nvCxnSpPr>
        <p:spPr>
          <a:xfrm rot="5400000">
            <a:off x="6244793" y="1643858"/>
            <a:ext cx="181165" cy="12700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iamond 27"/>
          <p:cNvSpPr/>
          <p:nvPr/>
        </p:nvSpPr>
        <p:spPr>
          <a:xfrm>
            <a:off x="2013994" y="2965166"/>
            <a:ext cx="2052444" cy="1343392"/>
          </a:xfrm>
          <a:prstGeom prst="diamon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Compliance, notify  or Contract Issue? (or Do Nothing)</a:t>
            </a:r>
          </a:p>
        </p:txBody>
      </p:sp>
      <p:cxnSp>
        <p:nvCxnSpPr>
          <p:cNvPr id="29" name="Shape 351"/>
          <p:cNvCxnSpPr>
            <a:stCxn id="20" idx="2"/>
            <a:endCxn id="10" idx="0"/>
          </p:cNvCxnSpPr>
          <p:nvPr/>
        </p:nvCxnSpPr>
        <p:spPr>
          <a:xfrm rot="5400000">
            <a:off x="2417863" y="947151"/>
            <a:ext cx="795017" cy="3474487"/>
          </a:xfrm>
          <a:prstGeom prst="bentConnector3">
            <a:avLst>
              <a:gd name="adj1" fmla="val 22338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hape 351"/>
          <p:cNvCxnSpPr>
            <a:stCxn id="22" idx="2"/>
            <a:endCxn id="10" idx="0"/>
          </p:cNvCxnSpPr>
          <p:nvPr/>
        </p:nvCxnSpPr>
        <p:spPr>
          <a:xfrm rot="5400000">
            <a:off x="3309243" y="55770"/>
            <a:ext cx="795017" cy="5257248"/>
          </a:xfrm>
          <a:prstGeom prst="bentConnector3">
            <a:avLst>
              <a:gd name="adj1" fmla="val 22338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hape 351"/>
          <p:cNvCxnSpPr>
            <a:stCxn id="24" idx="0"/>
            <a:endCxn id="10" idx="2"/>
          </p:cNvCxnSpPr>
          <p:nvPr/>
        </p:nvCxnSpPr>
        <p:spPr>
          <a:xfrm rot="5400000" flipH="1" flipV="1">
            <a:off x="715513" y="3845616"/>
            <a:ext cx="340509" cy="384720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hape 351"/>
          <p:cNvCxnSpPr>
            <a:stCxn id="25" idx="0"/>
            <a:endCxn id="10" idx="2"/>
          </p:cNvCxnSpPr>
          <p:nvPr/>
        </p:nvCxnSpPr>
        <p:spPr>
          <a:xfrm rot="16200000" flipV="1">
            <a:off x="417405" y="4528443"/>
            <a:ext cx="2245730" cy="924285"/>
          </a:xfrm>
          <a:prstGeom prst="bentConnector3">
            <a:avLst>
              <a:gd name="adj1" fmla="val 92263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hape 351"/>
          <p:cNvCxnSpPr>
            <a:stCxn id="28" idx="2"/>
            <a:endCxn id="57" idx="0"/>
          </p:cNvCxnSpPr>
          <p:nvPr/>
        </p:nvCxnSpPr>
        <p:spPr>
          <a:xfrm rot="16200000" flipH="1">
            <a:off x="2866955" y="4481818"/>
            <a:ext cx="346522" cy="1"/>
          </a:xfrm>
          <a:prstGeom prst="bentConnector3">
            <a:avLst>
              <a:gd name="adj1" fmla="val 50000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966811" y="4292011"/>
            <a:ext cx="1181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Compliance</a:t>
            </a:r>
            <a:endParaRPr lang="en-GB" sz="1600" b="1" dirty="0"/>
          </a:p>
        </p:txBody>
      </p:sp>
      <p:sp>
        <p:nvSpPr>
          <p:cNvPr id="35" name="Rounded Rectangle 34"/>
          <p:cNvSpPr/>
          <p:nvPr/>
        </p:nvSpPr>
        <p:spPr>
          <a:xfrm>
            <a:off x="6100291" y="6182691"/>
            <a:ext cx="1143008" cy="486552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Agree Actions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6100291" y="5504653"/>
            <a:ext cx="1143008" cy="431212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Monitor Progress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37" name="Diamond 36"/>
          <p:cNvSpPr/>
          <p:nvPr/>
        </p:nvSpPr>
        <p:spPr>
          <a:xfrm>
            <a:off x="7261059" y="4655076"/>
            <a:ext cx="1828800" cy="1197010"/>
          </a:xfrm>
          <a:prstGeom prst="diamon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Actions Achieved?</a:t>
            </a:r>
          </a:p>
        </p:txBody>
      </p:sp>
      <p:cxnSp>
        <p:nvCxnSpPr>
          <p:cNvPr id="38" name="Shape 351"/>
          <p:cNvCxnSpPr>
            <a:stCxn id="35" idx="0"/>
            <a:endCxn id="36" idx="2"/>
          </p:cNvCxnSpPr>
          <p:nvPr/>
        </p:nvCxnSpPr>
        <p:spPr>
          <a:xfrm rot="5400000" flipH="1" flipV="1">
            <a:off x="6548382" y="6059278"/>
            <a:ext cx="246826" cy="1588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hape 351"/>
          <p:cNvCxnSpPr>
            <a:stCxn id="36" idx="0"/>
            <a:endCxn id="37" idx="1"/>
          </p:cNvCxnSpPr>
          <p:nvPr/>
        </p:nvCxnSpPr>
        <p:spPr>
          <a:xfrm rot="5400000" flipH="1" flipV="1">
            <a:off x="6840891" y="5084485"/>
            <a:ext cx="251072" cy="589264"/>
          </a:xfrm>
          <a:prstGeom prst="bentConnector2">
            <a:avLst/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828185" y="5889315"/>
            <a:ext cx="319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N</a:t>
            </a:r>
            <a:endParaRPr lang="en-GB" sz="1600" b="1" dirty="0"/>
          </a:p>
        </p:txBody>
      </p:sp>
      <p:sp>
        <p:nvSpPr>
          <p:cNvPr id="41" name="Rounded Rectangle 40"/>
          <p:cNvSpPr/>
          <p:nvPr/>
        </p:nvSpPr>
        <p:spPr>
          <a:xfrm>
            <a:off x="4717126" y="3243953"/>
            <a:ext cx="1143008" cy="785818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Prepare Contract Change Notice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42" name="Shape 351"/>
          <p:cNvCxnSpPr>
            <a:stCxn id="28" idx="3"/>
            <a:endCxn id="41" idx="1"/>
          </p:cNvCxnSpPr>
          <p:nvPr/>
        </p:nvCxnSpPr>
        <p:spPr>
          <a:xfrm>
            <a:off x="4066438" y="3636862"/>
            <a:ext cx="650688" cy="1588"/>
          </a:xfrm>
          <a:prstGeom prst="bentConnector3">
            <a:avLst>
              <a:gd name="adj1" fmla="val 50000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823329" y="3285002"/>
            <a:ext cx="910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Contract</a:t>
            </a:r>
            <a:endParaRPr lang="en-GB" sz="1600" b="1" dirty="0"/>
          </a:p>
        </p:txBody>
      </p:sp>
      <p:sp>
        <p:nvSpPr>
          <p:cNvPr id="44" name="Rounded Rectangle 43"/>
          <p:cNvSpPr/>
          <p:nvPr/>
        </p:nvSpPr>
        <p:spPr>
          <a:xfrm>
            <a:off x="4717126" y="4219437"/>
            <a:ext cx="1143008" cy="785818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Generator Prepare Response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6204466" y="4345919"/>
            <a:ext cx="1143008" cy="533701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Agree /Enforce Change Actions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6204466" y="3590360"/>
            <a:ext cx="1143008" cy="594781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Prepare &amp; Issue Change Documents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7603955" y="3197653"/>
            <a:ext cx="1143008" cy="785818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Notify Delivery Body &amp; Settlement Agent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48" name="Shape 351"/>
          <p:cNvCxnSpPr>
            <a:stCxn id="41" idx="2"/>
            <a:endCxn id="44" idx="0"/>
          </p:cNvCxnSpPr>
          <p:nvPr/>
        </p:nvCxnSpPr>
        <p:spPr>
          <a:xfrm rot="5400000">
            <a:off x="5193797" y="4124604"/>
            <a:ext cx="189666" cy="1588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hape 351"/>
          <p:cNvCxnSpPr>
            <a:stCxn id="44" idx="3"/>
            <a:endCxn id="45" idx="1"/>
          </p:cNvCxnSpPr>
          <p:nvPr/>
        </p:nvCxnSpPr>
        <p:spPr>
          <a:xfrm>
            <a:off x="5860134" y="4612346"/>
            <a:ext cx="344332" cy="424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hape 351"/>
          <p:cNvCxnSpPr>
            <a:stCxn id="45" idx="0"/>
            <a:endCxn id="46" idx="2"/>
          </p:cNvCxnSpPr>
          <p:nvPr/>
        </p:nvCxnSpPr>
        <p:spPr>
          <a:xfrm rot="5400000" flipH="1" flipV="1">
            <a:off x="6695581" y="4265530"/>
            <a:ext cx="160778" cy="1588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hape 351"/>
          <p:cNvCxnSpPr>
            <a:stCxn id="46" idx="0"/>
            <a:endCxn id="63" idx="2"/>
          </p:cNvCxnSpPr>
          <p:nvPr/>
        </p:nvCxnSpPr>
        <p:spPr>
          <a:xfrm rot="5400000" flipH="1" flipV="1">
            <a:off x="6650885" y="3465275"/>
            <a:ext cx="250171" cy="1588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hape 351"/>
          <p:cNvCxnSpPr>
            <a:stCxn id="37" idx="0"/>
            <a:endCxn id="47" idx="2"/>
          </p:cNvCxnSpPr>
          <p:nvPr/>
        </p:nvCxnSpPr>
        <p:spPr>
          <a:xfrm rot="5400000" flipH="1" flipV="1">
            <a:off x="7839657" y="4319274"/>
            <a:ext cx="671605" cy="1588"/>
          </a:xfrm>
          <a:prstGeom prst="bentConnector3">
            <a:avLst>
              <a:gd name="adj1" fmla="val 50000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/>
          <p:cNvSpPr/>
          <p:nvPr/>
        </p:nvSpPr>
        <p:spPr>
          <a:xfrm>
            <a:off x="1074275" y="1800720"/>
            <a:ext cx="1391111" cy="461278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Changes to Reference Price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148298" y="1038486"/>
            <a:ext cx="1391111" cy="46127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Generator Request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55" name="Shape 351"/>
          <p:cNvCxnSpPr>
            <a:stCxn id="53" idx="2"/>
            <a:endCxn id="10" idx="0"/>
          </p:cNvCxnSpPr>
          <p:nvPr/>
        </p:nvCxnSpPr>
        <p:spPr>
          <a:xfrm rot="5400000">
            <a:off x="1014027" y="2326098"/>
            <a:ext cx="819905" cy="691704"/>
          </a:xfrm>
          <a:prstGeom prst="bentConnector3">
            <a:avLst>
              <a:gd name="adj1" fmla="val 24589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hape 351"/>
          <p:cNvCxnSpPr>
            <a:stCxn id="54" idx="2"/>
            <a:endCxn id="10" idx="0"/>
          </p:cNvCxnSpPr>
          <p:nvPr/>
        </p:nvCxnSpPr>
        <p:spPr>
          <a:xfrm rot="16200000" flipH="1">
            <a:off x="169921" y="2173696"/>
            <a:ext cx="1582139" cy="234273"/>
          </a:xfrm>
          <a:prstGeom prst="bentConnector3">
            <a:avLst>
              <a:gd name="adj1" fmla="val 60973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Diamond 56"/>
          <p:cNvSpPr/>
          <p:nvPr/>
        </p:nvSpPr>
        <p:spPr>
          <a:xfrm>
            <a:off x="2384383" y="4655080"/>
            <a:ext cx="1311667" cy="858529"/>
          </a:xfrm>
          <a:prstGeom prst="diamon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Suspend Payment?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4097874" y="5306617"/>
            <a:ext cx="1365382" cy="533701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Notify Generator &amp; Settlement Agent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59" name="Shape 351"/>
          <p:cNvCxnSpPr>
            <a:stCxn id="57" idx="2"/>
            <a:endCxn id="8" idx="1"/>
          </p:cNvCxnSpPr>
          <p:nvPr/>
        </p:nvCxnSpPr>
        <p:spPr>
          <a:xfrm rot="16200000" flipH="1">
            <a:off x="2705890" y="5847935"/>
            <a:ext cx="912359" cy="243705"/>
          </a:xfrm>
          <a:prstGeom prst="bentConnector2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7839759" y="4234137"/>
            <a:ext cx="292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Y</a:t>
            </a:r>
            <a:endParaRPr lang="en-GB" sz="1600" b="1" dirty="0"/>
          </a:p>
        </p:txBody>
      </p:sp>
      <p:cxnSp>
        <p:nvCxnSpPr>
          <p:cNvPr id="61" name="Shape 351"/>
          <p:cNvCxnSpPr>
            <a:stCxn id="57" idx="3"/>
            <a:endCxn id="58" idx="0"/>
          </p:cNvCxnSpPr>
          <p:nvPr/>
        </p:nvCxnSpPr>
        <p:spPr>
          <a:xfrm>
            <a:off x="3696050" y="5084345"/>
            <a:ext cx="1084515" cy="222272"/>
          </a:xfrm>
          <a:prstGeom prst="bentConnector2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hape 351"/>
          <p:cNvCxnSpPr>
            <a:stCxn id="58" idx="1"/>
            <a:endCxn id="8" idx="0"/>
          </p:cNvCxnSpPr>
          <p:nvPr/>
        </p:nvCxnSpPr>
        <p:spPr>
          <a:xfrm rot="10800000" flipV="1">
            <a:off x="3915988" y="5573467"/>
            <a:ext cx="181886" cy="419563"/>
          </a:xfrm>
          <a:prstGeom prst="bentConnector2">
            <a:avLst/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ounded Rectangle 62"/>
          <p:cNvSpPr/>
          <p:nvPr/>
        </p:nvSpPr>
        <p:spPr>
          <a:xfrm>
            <a:off x="6204466" y="2861136"/>
            <a:ext cx="1143008" cy="479053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Generator Sign &amp; Return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7603955" y="2224526"/>
            <a:ext cx="1143008" cy="722116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Counterparty Body Sign, Return &amp; Register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65" name="Shape 351"/>
          <p:cNvCxnSpPr>
            <a:stCxn id="63" idx="0"/>
            <a:endCxn id="64" idx="1"/>
          </p:cNvCxnSpPr>
          <p:nvPr/>
        </p:nvCxnSpPr>
        <p:spPr>
          <a:xfrm rot="5400000" flipH="1" flipV="1">
            <a:off x="7052186" y="2309368"/>
            <a:ext cx="275552" cy="827985"/>
          </a:xfrm>
          <a:prstGeom prst="bentConnector2">
            <a:avLst/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hape 351"/>
          <p:cNvCxnSpPr>
            <a:stCxn id="64" idx="2"/>
            <a:endCxn id="47" idx="0"/>
          </p:cNvCxnSpPr>
          <p:nvPr/>
        </p:nvCxnSpPr>
        <p:spPr>
          <a:xfrm rot="5400000">
            <a:off x="8049954" y="3072147"/>
            <a:ext cx="251011" cy="1588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3950666" y="4743423"/>
            <a:ext cx="292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Y</a:t>
            </a:r>
            <a:endParaRPr lang="en-GB" sz="16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3036266" y="5657822"/>
            <a:ext cx="319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N</a:t>
            </a:r>
            <a:endParaRPr lang="en-GB" sz="1600" b="1" dirty="0"/>
          </a:p>
        </p:txBody>
      </p:sp>
      <p:sp>
        <p:nvSpPr>
          <p:cNvPr id="69" name="Rounded Rectangle 68"/>
          <p:cNvSpPr/>
          <p:nvPr/>
        </p:nvSpPr>
        <p:spPr>
          <a:xfrm>
            <a:off x="3572694" y="2579388"/>
            <a:ext cx="987559" cy="55244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End if Nothing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70" name="Shape 351"/>
          <p:cNvCxnSpPr>
            <a:stCxn id="28" idx="0"/>
            <a:endCxn id="69" idx="1"/>
          </p:cNvCxnSpPr>
          <p:nvPr/>
        </p:nvCxnSpPr>
        <p:spPr>
          <a:xfrm rot="5400000" flipH="1" flipV="1">
            <a:off x="3251678" y="2644150"/>
            <a:ext cx="109555" cy="532478"/>
          </a:xfrm>
          <a:prstGeom prst="bentConnector2">
            <a:avLst/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161358" y="548645"/>
            <a:ext cx="86599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EMR Expert Group papers are not a statement of Government policy or policy intent.</a:t>
            </a:r>
            <a:endParaRPr lang="en-GB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F642BC763BE74CA1B5C2A467D336E4" ma:contentTypeVersion="1" ma:contentTypeDescription="Create a new document." ma:contentTypeScope="" ma:versionID="9da735d477e397128b47182dcb03ca3b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2660FC-B859-43B8-AC63-31658F73AB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D7F51D5-DD12-4A77-94C9-D7FE4625D8D6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microsoft.com/sharepoint/v3"/>
    <ds:schemaRef ds:uri="http://schemas.openxmlformats.org/package/2006/metadata/core-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74BE355-67E9-4125-B78B-AE48BC687BA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1903</TotalTime>
  <Words>851</Words>
  <Application>Microsoft Office PowerPoint</Application>
  <PresentationFormat>On-screen Show (4:3)</PresentationFormat>
  <Paragraphs>167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Default Design</vt:lpstr>
      <vt:lpstr>1_Office Theme</vt:lpstr>
      <vt:lpstr>Institutions Expert Group: Counterparty Process Mapping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DECC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People Strategy  Core Message Workshop</dc:title>
  <dc:creator>john gannon</dc:creator>
  <cp:lastModifiedBy>LC</cp:lastModifiedBy>
  <cp:revision>164</cp:revision>
  <dcterms:created xsi:type="dcterms:W3CDTF">2011-11-08T18:36:35Z</dcterms:created>
  <dcterms:modified xsi:type="dcterms:W3CDTF">2013-02-06T11:15:52Z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0x0101002EF642BC763BE74CA1B5C2A467D336E4</vt:lpwstr>
  </property>
</Properties>
</file>